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0" r:id="rId3"/>
    <p:sldId id="288" r:id="rId4"/>
    <p:sldId id="258" r:id="rId5"/>
    <p:sldId id="289" r:id="rId6"/>
    <p:sldId id="257" r:id="rId7"/>
    <p:sldId id="259" r:id="rId8"/>
    <p:sldId id="261" r:id="rId9"/>
    <p:sldId id="290" r:id="rId10"/>
    <p:sldId id="291" r:id="rId11"/>
    <p:sldId id="292" r:id="rId12"/>
    <p:sldId id="270" r:id="rId13"/>
    <p:sldId id="267" r:id="rId14"/>
    <p:sldId id="28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legreya Sans Medium" panose="020B0604020202020204" charset="0"/>
      <p:regular r:id="rId21"/>
      <p:bold r:id="rId22"/>
      <p:italic r:id="rId23"/>
      <p:boldItalic r:id="rId24"/>
    </p:embeddedFont>
    <p:embeddedFont>
      <p:font typeface="Merriweather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4E364-4CDC-4B59-A649-B96F44835222}">
  <a:tblStyle styleId="{A5A4E364-4CDC-4B59-A649-B96F4483522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7447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0858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11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54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09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14682" t="10469" b="44934"/>
          <a:stretch/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60033" y="481012"/>
            <a:ext cx="2967900" cy="48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 dirty="0" smtClean="0">
                <a:latin typeface="Alegreya Sans Medium"/>
                <a:ea typeface="Alegreya Sans Medium"/>
                <a:cs typeface="Alegreya Sans Medium"/>
                <a:sym typeface="Alegreya Sans Medium"/>
              </a:rPr>
              <a:t>Project Presentation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3"/>
          <p:cNvSpPr txBox="1"/>
          <p:nvPr/>
        </p:nvSpPr>
        <p:spPr>
          <a:xfrm>
            <a:off x="14259505" y="9530172"/>
            <a:ext cx="2999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28700" y="9530172"/>
            <a:ext cx="4594178" cy="36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 dirty="0" smtClean="0">
                <a:latin typeface="Alegreya Sans Medium"/>
                <a:ea typeface="Alegreya Sans Medium"/>
                <a:cs typeface="Alegreya Sans Medium"/>
                <a:sym typeface="Alegreya Sans Medium"/>
              </a:rPr>
              <a:t>SUBMISSION</a:t>
            </a:r>
            <a:r>
              <a:rPr lang="en-US" sz="1999" b="0" i="0" u="none" strike="noStrike" cap="none" dirty="0" smtClean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DATE : 9</a:t>
            </a:r>
            <a:r>
              <a:rPr lang="en-US" sz="1999" b="0" i="0" u="none" strike="noStrike" cap="none" baseline="30000" dirty="0" smtClean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th</a:t>
            </a:r>
            <a:r>
              <a:rPr lang="en-US" sz="1999" b="0" i="0" u="none" strike="noStrike" cap="none" dirty="0" smtClean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December,2022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996304" y="1403479"/>
            <a:ext cx="16326324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Handwritten digit detection using CNN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8"/>
          <p:cNvSpPr txBox="1"/>
          <p:nvPr/>
        </p:nvSpPr>
        <p:spPr>
          <a:xfrm>
            <a:off x="382137" y="1271587"/>
            <a:ext cx="16964167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000"/>
              </a:lnSpc>
              <a:buSzPts val="6500"/>
            </a:pP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Optimizing</a:t>
            </a: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 data </a:t>
            </a:r>
            <a:r>
              <a:rPr lang="en-US" sz="2400" dirty="0" smtClean="0">
                <a:ea typeface="Merriweather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adapt every epoch's weight and minimize the loss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function</a:t>
            </a:r>
            <a:r>
              <a:rPr lang="en-US" sz="2400" dirty="0" smtClean="0"/>
              <a:t>)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2" y="3753134"/>
            <a:ext cx="15851812" cy="55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0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8"/>
          <p:cNvSpPr txBox="1"/>
          <p:nvPr/>
        </p:nvSpPr>
        <p:spPr>
          <a:xfrm>
            <a:off x="1337481" y="1500512"/>
            <a:ext cx="16868632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000"/>
              </a:lnSpc>
              <a:buSzPts val="6500"/>
            </a:pPr>
            <a:r>
              <a:rPr lang="en-US" sz="6500" dirty="0" smtClean="0">
                <a:latin typeface="Merriweather"/>
                <a:ea typeface="Merriweather"/>
                <a:sym typeface="Merriweather"/>
              </a:rPr>
              <a:t>Accuracy of the model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1" y="3889191"/>
            <a:ext cx="14272302" cy="57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7"/>
          <p:cNvGrpSpPr/>
          <p:nvPr/>
        </p:nvGrpSpPr>
        <p:grpSpPr>
          <a:xfrm>
            <a:off x="1028700" y="3083086"/>
            <a:ext cx="3383850" cy="1364159"/>
            <a:chOff x="1028700" y="3083086"/>
            <a:chExt cx="3383850" cy="1364159"/>
          </a:xfrm>
        </p:grpSpPr>
        <p:sp>
          <p:nvSpPr>
            <p:cNvPr id="424" name="Google Shape;424;p27"/>
            <p:cNvSpPr txBox="1"/>
            <p:nvPr/>
          </p:nvSpPr>
          <p:spPr>
            <a:xfrm>
              <a:off x="1047750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dirty="0" smtClean="0">
                  <a:latin typeface="Merriweather"/>
                  <a:ea typeface="Merriweather"/>
                  <a:cs typeface="Merriweather"/>
                  <a:sym typeface="Merriweather"/>
                </a:rPr>
                <a:t>Accuracy Plot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5" name="Google Shape;425;p27"/>
            <p:cNvSpPr txBox="1"/>
            <p:nvPr/>
          </p:nvSpPr>
          <p:spPr>
            <a:xfrm>
              <a:off x="1028700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12105892" y="3086282"/>
            <a:ext cx="3383850" cy="1364159"/>
            <a:chOff x="6825578" y="3083086"/>
            <a:chExt cx="3383850" cy="1364159"/>
          </a:xfrm>
        </p:grpSpPr>
        <p:sp>
          <p:nvSpPr>
            <p:cNvPr id="427" name="Google Shape;427;p27"/>
            <p:cNvSpPr txBox="1"/>
            <p:nvPr/>
          </p:nvSpPr>
          <p:spPr>
            <a:xfrm>
              <a:off x="6844628" y="3985580"/>
              <a:ext cx="336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 dirty="0" smtClean="0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Loss Plot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8" name="Google Shape;428;p27"/>
            <p:cNvSpPr txBox="1"/>
            <p:nvPr/>
          </p:nvSpPr>
          <p:spPr>
            <a:xfrm>
              <a:off x="6825578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 dirty="0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2" name="Google Shape;432;p27"/>
          <p:cNvSpPr txBox="1"/>
          <p:nvPr/>
        </p:nvSpPr>
        <p:spPr>
          <a:xfrm>
            <a:off x="914400" y="1271587"/>
            <a:ext cx="15640200" cy="108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5400" b="0" i="0" u="none" strike="noStrike" cap="none" dirty="0" smtClean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Output Stats</a:t>
            </a:r>
            <a:endParaRPr sz="5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33" name="Google Shape;433;p2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4" name="Google Shape;434;p2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35" name="Google Shape;435;p2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36" name="Google Shape;436;p2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0" y="5566079"/>
            <a:ext cx="6753008" cy="280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211" y="5566079"/>
            <a:ext cx="6726389" cy="27150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397336" y="8346973"/>
            <a:ext cx="78465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dirty="0" smtClean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OUTPUT</a:t>
            </a:r>
            <a:r>
              <a:rPr lang="en-US" sz="9000" b="0" i="0" u="none" strike="noStrike" cap="none" dirty="0" smtClean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94" y="832513"/>
            <a:ext cx="16032812" cy="71260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 t="21149" b="36908"/>
          <a:stretch/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2303344" y="658992"/>
            <a:ext cx="13681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81" name="Google Shape;581;p3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82" name="Google Shape;582;p3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3" name="Google Shape;583;p3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17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t="25862" b="27138"/>
          <a:stretch/>
        </p:blipFill>
        <p:spPr>
          <a:xfrm>
            <a:off x="0" y="0"/>
            <a:ext cx="17159288" cy="604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914400" y="733425"/>
            <a:ext cx="10742100" cy="115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IN" sz="6500" b="0" i="0" u="none" strike="noStrike" cap="none" dirty="0" smtClean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74" name="Google Shape;174;p1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92693" y="6212234"/>
            <a:ext cx="13366500" cy="234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sz="3200" dirty="0" smtClean="0"/>
              <a:t>The goal is to create a model that can detect human written digit using convolutional neural network</a:t>
            </a:r>
            <a:endParaRPr lang="en-IN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914400" y="733425"/>
            <a:ext cx="10742100" cy="26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KEYS OF </a:t>
            </a:r>
            <a:r>
              <a:rPr lang="en-US" sz="6500" b="0" i="0" u="none" strike="noStrike" cap="none" dirty="0" smtClean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800570" y="6473190"/>
            <a:ext cx="2421197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dirty="0" smtClean="0">
                <a:latin typeface="Alegreya Sans Medium"/>
                <a:ea typeface="Alegreya Sans Medium"/>
                <a:cs typeface="Alegreya Sans Medium"/>
                <a:sym typeface="Alegreya Sans Medium"/>
              </a:rPr>
              <a:t>IMPORTED MODULES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280398" y="6473190"/>
            <a:ext cx="41523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dirty="0" smtClean="0">
                <a:latin typeface="Alegreya Sans Medium"/>
                <a:ea typeface="Alegreya Sans Medium"/>
                <a:cs typeface="Alegreya Sans Medium"/>
                <a:sym typeface="Alegreya Sans Medium"/>
              </a:rPr>
              <a:t>DATASET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2696525" y="6473190"/>
            <a:ext cx="26184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dirty="0" smtClean="0">
                <a:latin typeface="Alegreya Sans Medium"/>
                <a:ea typeface="Alegreya Sans Medium"/>
                <a:cs typeface="Alegreya Sans Medium"/>
                <a:sym typeface="Alegreya Sans Medium"/>
              </a:rPr>
              <a:t>ACCURACY</a:t>
            </a: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2387762" y="609955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7733117" y="609955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13382359" y="609955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" name="Google Shape;109;p1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10" name="Google Shape;110;p1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112" name="Google Shape;112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77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7824" y="4881121"/>
            <a:ext cx="914303" cy="8162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0" name="Google Shape;7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9012" y="4815823"/>
            <a:ext cx="644312" cy="8815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1" name="Google Shape;767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9722" y="5025645"/>
            <a:ext cx="761703" cy="7617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28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5"/>
          <p:cNvGrpSpPr/>
          <p:nvPr/>
        </p:nvGrpSpPr>
        <p:grpSpPr>
          <a:xfrm>
            <a:off x="773184" y="2816534"/>
            <a:ext cx="6323939" cy="5059437"/>
            <a:chOff x="0" y="-123825"/>
            <a:chExt cx="8431918" cy="6745917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188288" y="2485574"/>
              <a:ext cx="6125700" cy="4136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  <a:buSzPts val="2000"/>
              </a:pPr>
              <a:r>
                <a:rPr lang="en-US" sz="2800" dirty="0" smtClean="0"/>
                <a:t>It </a:t>
              </a:r>
              <a:r>
                <a:rPr lang="en-US" sz="2800" dirty="0"/>
                <a:t>is a foundation library that can be used </a:t>
              </a:r>
              <a:r>
                <a:rPr lang="en-US" sz="2800" b="1" dirty="0"/>
                <a:t>to create Deep Learning models directly or by using wrapper libraries that simplify the process</a:t>
              </a:r>
              <a:endParaRPr sz="28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38100" y="-123825"/>
              <a:ext cx="8393818" cy="1939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 dirty="0" smtClean="0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 </a:t>
              </a:r>
              <a:r>
                <a:rPr lang="en-US" sz="4800" b="0" i="0" u="none" strike="noStrike" cap="none" dirty="0" err="1" smtClean="0">
                  <a:solidFill>
                    <a:schemeClr val="tx2">
                      <a:lumMod val="50000"/>
                    </a:schemeClr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Tenserflow</a:t>
              </a:r>
              <a:endParaRPr sz="14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23" name="Google Shape;123;p15"/>
            <p:cNvCxnSpPr/>
            <p:nvPr/>
          </p:nvCxnSpPr>
          <p:spPr>
            <a:xfrm>
              <a:off x="0" y="1398980"/>
              <a:ext cx="61256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" name="Google Shape;124;p15"/>
          <p:cNvGrpSpPr/>
          <p:nvPr/>
        </p:nvGrpSpPr>
        <p:grpSpPr>
          <a:xfrm>
            <a:off x="6864669" y="2817776"/>
            <a:ext cx="4120146" cy="6092324"/>
            <a:chOff x="-1" y="-123825"/>
            <a:chExt cx="5493528" cy="8123100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-1" y="-123825"/>
              <a:ext cx="5225126" cy="1939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 dirty="0" smtClean="0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 </a:t>
              </a:r>
              <a:r>
                <a:rPr lang="en-US" sz="4800" b="0" i="0" u="none" strike="noStrike" cap="none" dirty="0" err="1" smtClean="0">
                  <a:solidFill>
                    <a:schemeClr val="tx2">
                      <a:lumMod val="50000"/>
                    </a:schemeClr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Numpy</a:t>
              </a:r>
              <a:r>
                <a:rPr lang="en-US" sz="6799" b="0" i="0" u="none" strike="noStrike" cap="none" dirty="0" smtClean="0">
                  <a:solidFill>
                    <a:schemeClr val="tx2">
                      <a:lumMod val="50000"/>
                    </a:schemeClr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sz="14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208127" y="2483918"/>
              <a:ext cx="5285400" cy="5515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  <a:buSzPts val="2000"/>
              </a:pPr>
              <a:r>
                <a:rPr lang="en-US" sz="2800" dirty="0" smtClean="0"/>
                <a:t>This library </a:t>
              </a:r>
              <a:r>
                <a:rPr lang="en-US" sz="2800" b="1" dirty="0" smtClean="0"/>
                <a:t>adds </a:t>
              </a:r>
              <a:r>
                <a:rPr lang="en-US" sz="2800" b="1" dirty="0"/>
                <a:t>powerful data structures to Python that guarantee efficient calculations</a:t>
              </a:r>
              <a:r>
                <a:rPr lang="en-US" sz="2800" dirty="0"/>
                <a:t> </a:t>
              </a:r>
              <a:r>
                <a:rPr lang="en-US" sz="2800" dirty="0" smtClean="0"/>
                <a:t>and </a:t>
              </a:r>
              <a:r>
                <a:rPr lang="en-US" sz="2800" dirty="0"/>
                <a:t>it supplies an enormous library of high-level mathematical </a:t>
              </a:r>
              <a:r>
                <a:rPr lang="en-US" sz="2800" dirty="0" smtClean="0"/>
                <a:t>functions.</a:t>
              </a:r>
              <a:endParaRPr sz="28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27" name="Google Shape;127;p15"/>
            <p:cNvCxnSpPr/>
            <p:nvPr/>
          </p:nvCxnSpPr>
          <p:spPr>
            <a:xfrm>
              <a:off x="208127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" name="Google Shape;128;p15"/>
          <p:cNvGrpSpPr/>
          <p:nvPr/>
        </p:nvGrpSpPr>
        <p:grpSpPr>
          <a:xfrm>
            <a:off x="12265432" y="2817776"/>
            <a:ext cx="6254579" cy="4541132"/>
            <a:chOff x="-2" y="-123825"/>
            <a:chExt cx="8339439" cy="6054841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-2" y="-123825"/>
              <a:ext cx="8339439" cy="1939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 dirty="0" smtClean="0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 </a:t>
              </a:r>
              <a:r>
                <a:rPr lang="en-US" sz="4800" b="0" i="0" u="none" strike="noStrike" cap="none" dirty="0" err="1" smtClean="0">
                  <a:solidFill>
                    <a:schemeClr val="tx2">
                      <a:lumMod val="50000"/>
                    </a:schemeClr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Matplotlib</a:t>
              </a:r>
              <a:endParaRPr sz="14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-2" y="2483920"/>
              <a:ext cx="6186600" cy="344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  <a:buSzPts val="2000"/>
              </a:pPr>
              <a:r>
                <a:rPr lang="en-US" sz="2800" dirty="0"/>
                <a:t> </a:t>
              </a:r>
              <a:r>
                <a:rPr lang="en-US" sz="2800" dirty="0" smtClean="0"/>
                <a:t>It is</a:t>
              </a:r>
              <a:r>
                <a:rPr lang="en-US" sz="2800" dirty="0"/>
                <a:t> </a:t>
              </a:r>
              <a:r>
                <a:rPr lang="en-US" sz="2800" b="1" dirty="0"/>
                <a:t>a cross-platform, data visualization and graphical plotting library for Python and its numerical extension </a:t>
              </a:r>
              <a:r>
                <a:rPr lang="en-US" sz="2800" b="1" dirty="0" err="1"/>
                <a:t>NumPy</a:t>
              </a:r>
              <a:endParaRPr sz="28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>
              <a:off x="0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15"/>
          <p:cNvSpPr txBox="1"/>
          <p:nvPr/>
        </p:nvSpPr>
        <p:spPr>
          <a:xfrm>
            <a:off x="914400" y="674712"/>
            <a:ext cx="16344900" cy="100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N" sz="5000" b="0" i="0" u="none" strike="noStrike" cap="none" dirty="0" smtClean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Modules imported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4" name="Google Shape;134;p1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35" name="Google Shape;135;p1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36" name="Google Shape;136;p1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22" y="5445456"/>
            <a:ext cx="16333029" cy="35757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9905" y="1857051"/>
            <a:ext cx="14111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Merriweather" panose="020B0604020202020204" charset="0"/>
              </a:rPr>
              <a:t>These libraries will help with precise calculations and plotting on the graph.</a:t>
            </a:r>
            <a:endParaRPr lang="en-IN" sz="32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8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914400" y="733425"/>
            <a:ext cx="10742100" cy="26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DATASET USED IN THE </a:t>
            </a:r>
            <a:r>
              <a:rPr lang="en-US" sz="6500" b="0" i="0" u="none" strike="noStrike" cap="none" dirty="0" smtClean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PRESENTATION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14400" y="4135594"/>
            <a:ext cx="12378519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MNIST dataset</a:t>
            </a:r>
            <a:r>
              <a:rPr lang="en-US" sz="4000" dirty="0"/>
              <a:t> 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b="1" dirty="0"/>
              <a:t>MNIST</a:t>
            </a:r>
            <a:r>
              <a:rPr lang="en-US" sz="2800" dirty="0"/>
              <a:t> is a collection of handwritten digits ranging from the number 0 to 9.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It has a </a:t>
            </a:r>
            <a:r>
              <a:rPr lang="en-US" sz="2800" b="1" dirty="0"/>
              <a:t>training set of 60,000 </a:t>
            </a:r>
            <a:r>
              <a:rPr lang="en-US" sz="2800" b="1" dirty="0" smtClean="0"/>
              <a:t>images</a:t>
            </a:r>
            <a:r>
              <a:rPr lang="en-US" sz="2800" dirty="0"/>
              <a:t>, and 10,000 test images that are classified into corresponding categories or labels.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smtClean="0"/>
              <a:t>The </a:t>
            </a:r>
            <a:r>
              <a:rPr lang="en-US" sz="2800" dirty="0"/>
              <a:t>following </a:t>
            </a:r>
            <a:r>
              <a:rPr lang="en-US" sz="2800" dirty="0" err="1"/>
              <a:t>Keras</a:t>
            </a:r>
            <a:r>
              <a:rPr lang="en-US" sz="2800" dirty="0"/>
              <a:t> code </a:t>
            </a:r>
            <a:r>
              <a:rPr lang="en-US" sz="2800" dirty="0" smtClean="0"/>
              <a:t>detects handwritten digits.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sz="2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109" name="Google Shape;109;p1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10" name="Google Shape;110;p1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112" name="Google Shape;112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28" y="5923193"/>
            <a:ext cx="14361578" cy="2210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5528" y="2975213"/>
            <a:ext cx="7231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Loaded data from the Dataset</a:t>
            </a:r>
            <a:endParaRPr lang="en-IN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8"/>
          <p:cNvSpPr txBox="1"/>
          <p:nvPr/>
        </p:nvSpPr>
        <p:spPr>
          <a:xfrm>
            <a:off x="914400" y="1271587"/>
            <a:ext cx="10742100" cy="26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Plotting image and labeling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892304"/>
            <a:ext cx="15144750" cy="5969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8"/>
          <p:cNvSpPr txBox="1"/>
          <p:nvPr/>
        </p:nvSpPr>
        <p:spPr>
          <a:xfrm>
            <a:off x="736979" y="1271587"/>
            <a:ext cx="16436595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1000"/>
              </a:lnSpc>
              <a:buSzPts val="6500"/>
            </a:pPr>
            <a:r>
              <a:rPr lang="en-US" sz="6500" dirty="0" smtClean="0">
                <a:latin typeface="Merriweather"/>
                <a:ea typeface="Merriweather"/>
                <a:cs typeface="Merriweather"/>
                <a:sym typeface="Merriweather"/>
              </a:rPr>
              <a:t>Normalizing data </a:t>
            </a:r>
            <a:r>
              <a:rPr lang="en-US" sz="2400" dirty="0" smtClean="0">
                <a:ea typeface="Merriweather"/>
              </a:rPr>
              <a:t>(Th</a:t>
            </a:r>
            <a:r>
              <a:rPr lang="en-US" sz="2400" dirty="0" smtClean="0"/>
              <a:t>is </a:t>
            </a:r>
            <a:r>
              <a:rPr lang="en-US" sz="2400" dirty="0"/>
              <a:t>improves the performance and training stability of the </a:t>
            </a:r>
            <a:r>
              <a:rPr lang="en-US" sz="2400" dirty="0" smtClean="0"/>
              <a:t>model)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65829"/>
            <a:ext cx="12716800" cy="2749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t="46160" b="1"/>
          <a:stretch/>
        </p:blipFill>
        <p:spPr>
          <a:xfrm>
            <a:off x="914400" y="6484206"/>
            <a:ext cx="12930427" cy="3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191</Words>
  <Application>Microsoft Office PowerPoint</Application>
  <PresentationFormat>Custom</PresentationFormat>
  <Paragraphs>55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Alegreya Sans Medium</vt:lpstr>
      <vt:lpstr>Merriweather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13</cp:revision>
  <dcterms:modified xsi:type="dcterms:W3CDTF">2022-12-09T04:50:08Z</dcterms:modified>
</cp:coreProperties>
</file>